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Proxima Nova Semibold"/>
      <p:regular r:id="rId35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8" roundtripDataSignature="AMtx7migpFIGpIwlcmD8tgjqpDvdPEh9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A1B8B07-A093-40B5-A7F2-784BB1C47F38}">
  <a:tblStyle styleId="{4A1B8B07-A093-40B5-A7F2-784BB1C47F3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regular.fntdata"/><Relationship Id="rId30" Type="http://schemas.openxmlformats.org/officeDocument/2006/relationships/font" Target="fonts/ProximaNova-boldItalic.fntdata"/><Relationship Id="rId11" Type="http://schemas.openxmlformats.org/officeDocument/2006/relationships/slide" Target="slides/slide5.xml"/><Relationship Id="rId33" Type="http://schemas.openxmlformats.org/officeDocument/2006/relationships/font" Target="fonts/Lato-italic.fntdata"/><Relationship Id="rId10" Type="http://schemas.openxmlformats.org/officeDocument/2006/relationships/slide" Target="slides/slide4.xml"/><Relationship Id="rId32" Type="http://schemas.openxmlformats.org/officeDocument/2006/relationships/font" Target="fonts/Lato-bold.fntdata"/><Relationship Id="rId13" Type="http://schemas.openxmlformats.org/officeDocument/2006/relationships/slide" Target="slides/slide7.xml"/><Relationship Id="rId35" Type="http://schemas.openxmlformats.org/officeDocument/2006/relationships/font" Target="fonts/ProximaNovaSemibold-regular.fntdata"/><Relationship Id="rId12" Type="http://schemas.openxmlformats.org/officeDocument/2006/relationships/slide" Target="slides/slide6.xml"/><Relationship Id="rId34" Type="http://schemas.openxmlformats.org/officeDocument/2006/relationships/font" Target="fonts/Lato-boldItalic.fntdata"/><Relationship Id="rId15" Type="http://schemas.openxmlformats.org/officeDocument/2006/relationships/slide" Target="slides/slide9.xml"/><Relationship Id="rId37" Type="http://schemas.openxmlformats.org/officeDocument/2006/relationships/font" Target="fonts/ProximaNovaSemibold-boldItalic.fntdata"/><Relationship Id="rId14" Type="http://schemas.openxmlformats.org/officeDocument/2006/relationships/slide" Target="slides/slide8.xml"/><Relationship Id="rId36" Type="http://schemas.openxmlformats.org/officeDocument/2006/relationships/font" Target="fonts/ProximaNovaSemibol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customschemas.google.com/relationships/presentationmetadata" Target="meta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376ee1964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36376ee196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642deb0da3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3642deb0da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40d79e50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3640d79e5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>
  <p:cSld name="BLANK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0"/>
          <p:cNvSpPr txBox="1"/>
          <p:nvPr>
            <p:ph type="title"/>
          </p:nvPr>
        </p:nvSpPr>
        <p:spPr>
          <a:xfrm>
            <a:off x="235500" y="269475"/>
            <a:ext cx="73926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9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gif"/><Relationship Id="rId4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18.png"/><Relationship Id="rId7" Type="http://schemas.openxmlformats.org/officeDocument/2006/relationships/image" Target="../media/image26.png"/><Relationship Id="rId8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hyperlink" Target="mailto:juan.frasica@escuelaing.edu.co" TargetMode="External"/><Relationship Id="rId10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hyperlink" Target="https://app-sorteos.com/es/apps/la-ruleta-decide?hash=GM9LPJ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E600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/>
          <p:nvPr/>
        </p:nvSpPr>
        <p:spPr>
          <a:xfrm>
            <a:off x="659525" y="572200"/>
            <a:ext cx="2625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MX" sz="1200" u="none" cap="none" strike="noStrike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2025-2</a:t>
            </a:r>
            <a:endParaRPr b="0" i="0" sz="1200" u="none" cap="none" strike="noStrike">
              <a:solidFill>
                <a:srgbClr val="33333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505324" y="1057300"/>
            <a:ext cx="8557289" cy="12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1" i="0" lang="es-MX" sz="5800" u="none" cap="none" strike="noStrike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Modelos y Servicios de Datos (MYSD)</a:t>
            </a:r>
            <a:endParaRPr/>
          </a:p>
        </p:txBody>
      </p:sp>
      <p:cxnSp>
        <p:nvCxnSpPr>
          <p:cNvPr id="58" name="Google Shape;58;p1"/>
          <p:cNvCxnSpPr/>
          <p:nvPr/>
        </p:nvCxnSpPr>
        <p:spPr>
          <a:xfrm>
            <a:off x="600125" y="3067650"/>
            <a:ext cx="247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Escuela Colombiana de Ingeniería - Wikipedia, la enciclopedia libre" id="59" name="Google Shape;59;p1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4010" y="2975238"/>
            <a:ext cx="3360779" cy="1890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480949" y="141788"/>
            <a:ext cx="552466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Herramientas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366052" y="1018844"/>
            <a:ext cx="5713990" cy="8721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2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SQL modelo relacional: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SQL Developer – Ambiente de desarrollo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Oracle – Motor de base de datos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SQLZoo Tutorial – Evaluador SQL</a:t>
            </a:r>
            <a:endParaRPr b="0" i="0" sz="12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p9"/>
          <p:cNvSpPr txBox="1"/>
          <p:nvPr/>
        </p:nvSpPr>
        <p:spPr>
          <a:xfrm>
            <a:off x="366052" y="1891039"/>
            <a:ext cx="5713990" cy="680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2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XML modelo jerárquico: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Xpath – Evaluador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DTD – Evaluador</a:t>
            </a:r>
            <a:endParaRPr/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366052" y="2985822"/>
            <a:ext cx="3564432" cy="728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Astah – Herramienta de modelado</a:t>
            </a:r>
            <a:endParaRPr/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GitHub – Plataforma para alojar proyectos</a:t>
            </a:r>
            <a:endParaRPr b="0" i="0" sz="12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SQL Developer Concepts and Usage" id="153" name="Google Shape;15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6964" y="289267"/>
            <a:ext cx="4913078" cy="233134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9"/>
          <p:cNvSpPr txBox="1"/>
          <p:nvPr/>
        </p:nvSpPr>
        <p:spPr>
          <a:xfrm>
            <a:off x="959695" y="3589676"/>
            <a:ext cx="3775079" cy="11404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2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Podemos hacer un tutorial corto de cómo usar GitHub ;)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2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+0,5 en la nota del proyecto del tercio por usar GitHub</a:t>
            </a:r>
            <a:endParaRPr/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Qué es GitHub y por qué es útil en la actualidad 💻 | HACK A BOSS" id="155" name="Google Shape;15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7047" y="2951468"/>
            <a:ext cx="2746940" cy="1831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0"/>
          <p:cNvSpPr txBox="1"/>
          <p:nvPr/>
        </p:nvSpPr>
        <p:spPr>
          <a:xfrm>
            <a:off x="480949" y="141788"/>
            <a:ext cx="552466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Herramientas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" name="Google Shape;162;p10"/>
          <p:cNvSpPr txBox="1"/>
          <p:nvPr/>
        </p:nvSpPr>
        <p:spPr>
          <a:xfrm>
            <a:off x="480949" y="757311"/>
            <a:ext cx="5713990" cy="8721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2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Moodle:</a:t>
            </a:r>
            <a:endParaRPr b="0" i="0" sz="12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3" name="Google Shape;163;p10"/>
          <p:cNvPicPr preferRelativeResize="0"/>
          <p:nvPr/>
        </p:nvPicPr>
        <p:blipFill rotWithShape="1">
          <a:blip r:embed="rId3">
            <a:alphaModFix/>
          </a:blip>
          <a:srcRect b="0" l="0" r="0" t="8482"/>
          <a:stretch/>
        </p:blipFill>
        <p:spPr>
          <a:xfrm>
            <a:off x="1072685" y="1148985"/>
            <a:ext cx="6553700" cy="364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1"/>
          <p:cNvSpPr txBox="1"/>
          <p:nvPr/>
        </p:nvSpPr>
        <p:spPr>
          <a:xfrm>
            <a:off x="480949" y="141788"/>
            <a:ext cx="552466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Herramientas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Google Shape;170;p11"/>
          <p:cNvSpPr txBox="1"/>
          <p:nvPr/>
        </p:nvSpPr>
        <p:spPr>
          <a:xfrm>
            <a:off x="480949" y="757311"/>
            <a:ext cx="5713990" cy="8721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2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Arena:</a:t>
            </a:r>
            <a:endParaRPr b="0" i="0" sz="12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1" name="Google Shape;17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067" y="1288885"/>
            <a:ext cx="7358287" cy="327412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1"/>
          <p:cNvSpPr txBox="1"/>
          <p:nvPr/>
        </p:nvSpPr>
        <p:spPr>
          <a:xfrm>
            <a:off x="4703468" y="377973"/>
            <a:ext cx="3775079" cy="5436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2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Bono +0,5 en labs – Maratón HacerRank SQL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2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Inicio: semana 2 – Cierre: semana 6</a:t>
            </a:r>
            <a:endParaRPr/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57311"/>
            <a:ext cx="5534970" cy="417558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2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2"/>
          <p:cNvSpPr txBox="1"/>
          <p:nvPr/>
        </p:nvSpPr>
        <p:spPr>
          <a:xfrm>
            <a:off x="480949" y="141788"/>
            <a:ext cx="552466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Plan de estudios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" name="Google Shape;180;p12"/>
          <p:cNvSpPr/>
          <p:nvPr/>
        </p:nvSpPr>
        <p:spPr>
          <a:xfrm>
            <a:off x="2001149" y="3897309"/>
            <a:ext cx="789927" cy="54098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2"/>
          <p:cNvSpPr/>
          <p:nvPr/>
        </p:nvSpPr>
        <p:spPr>
          <a:xfrm>
            <a:off x="1095925" y="3897309"/>
            <a:ext cx="789927" cy="540980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2"/>
          <p:cNvSpPr/>
          <p:nvPr/>
        </p:nvSpPr>
        <p:spPr>
          <a:xfrm>
            <a:off x="2939885" y="3897309"/>
            <a:ext cx="789927" cy="488880"/>
          </a:xfrm>
          <a:prstGeom prst="rect">
            <a:avLst/>
          </a:prstGeom>
          <a:noFill/>
          <a:ln cap="flat" cmpd="sng" w="254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2"/>
          <p:cNvSpPr txBox="1"/>
          <p:nvPr/>
        </p:nvSpPr>
        <p:spPr>
          <a:xfrm>
            <a:off x="5840670" y="1699556"/>
            <a:ext cx="2977784" cy="12638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2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MYSD</a:t>
            </a:r>
            <a:r>
              <a:rPr b="0" i="0" lang="es-MX" sz="12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desbloquea </a:t>
            </a:r>
            <a:r>
              <a:rPr b="1" i="0" lang="es-MX" sz="12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DOPO</a:t>
            </a:r>
            <a:r>
              <a:rPr b="0" i="0" lang="es-MX" sz="12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(POOB) y </a:t>
            </a:r>
            <a:r>
              <a:rPr b="1" i="0" lang="es-MX" sz="12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DOSW</a:t>
            </a:r>
            <a:r>
              <a:rPr b="0" i="0" lang="es-MX" sz="12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(CVDS)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2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Importante tener conocimiento en </a:t>
            </a:r>
            <a:r>
              <a:rPr b="1" i="0" lang="es-MX" sz="12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lógica</a:t>
            </a:r>
            <a:r>
              <a:rPr b="0" i="0" lang="es-MX" sz="12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y matemáticas discretas</a:t>
            </a:r>
            <a:endParaRPr/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12"/>
          <p:cNvSpPr/>
          <p:nvPr/>
        </p:nvSpPr>
        <p:spPr>
          <a:xfrm>
            <a:off x="1987481" y="4494243"/>
            <a:ext cx="789927" cy="540980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3"/>
          <p:cNvSpPr txBox="1"/>
          <p:nvPr/>
        </p:nvSpPr>
        <p:spPr>
          <a:xfrm>
            <a:off x="480949" y="141788"/>
            <a:ext cx="552466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Introducción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13"/>
          <p:cNvSpPr txBox="1"/>
          <p:nvPr/>
        </p:nvSpPr>
        <p:spPr>
          <a:xfrm>
            <a:off x="279877" y="827130"/>
            <a:ext cx="8122069" cy="16477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¿Dónde hay bases de datos?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¿En dónde han visto/usado bases de datos en la vida real?</a:t>
            </a:r>
            <a:endParaRPr b="0" i="0" sz="20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Servicio de red social - Wikipedia, la enciclopedia libre" id="192" name="Google Shape;19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051" y="2068217"/>
            <a:ext cx="3021258" cy="1699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3016" y="3439050"/>
            <a:ext cx="2506152" cy="14097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acterísticas y beneficios de los hospitales de tercer nivel" id="194" name="Google Shape;19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3426" y="2043120"/>
            <a:ext cx="2115483" cy="1321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tualidad La Nacional es la mejor universidad de Colombia - siliconweek.com" id="195" name="Google Shape;195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85724" y="3383700"/>
            <a:ext cx="1520409" cy="1520409"/>
          </a:xfrm>
          <a:prstGeom prst="rect">
            <a:avLst/>
          </a:prstGeom>
          <a:noFill/>
          <a:ln>
            <a:noFill/>
          </a:ln>
        </p:spPr>
      </p:pic>
      <p:sp>
        <p:nvSpPr>
          <p:cNvPr descr="Tutorial: 14 herramientas de Uber que te ayudarán a viajar más seguro" id="196" name="Google Shape;196;p13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ber" id="197" name="Google Shape;197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60892" y="1920202"/>
            <a:ext cx="1219798" cy="12197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ducación en las plataformas de Streaming, un nuevo método de aprendizaje  más dinámico – TU ESPACIO" id="198" name="Google Shape;198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70512" y="3209819"/>
            <a:ext cx="2152146" cy="1406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4"/>
          <p:cNvSpPr txBox="1"/>
          <p:nvPr/>
        </p:nvSpPr>
        <p:spPr>
          <a:xfrm>
            <a:off x="480949" y="141788"/>
            <a:ext cx="552466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Introducción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14"/>
          <p:cNvSpPr txBox="1"/>
          <p:nvPr/>
        </p:nvSpPr>
        <p:spPr>
          <a:xfrm>
            <a:off x="279878" y="827130"/>
            <a:ext cx="4675118" cy="28591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What if…?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¿Qué pasaría si la universidad perdiera su base de datos de estudiantes?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¿Y si Netflix no guardara </a:t>
            </a:r>
            <a:r>
              <a:rPr lang="es-MX" sz="20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el</a:t>
            </a:r>
            <a:r>
              <a:rPr b="0" i="0" lang="es-MX" sz="2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historial?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¿O si un banco mezclara los datos de las cuentas?</a:t>
            </a:r>
            <a:endParaRPr b="0" i="0" sz="20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This is fine', el meme de la fatiga pandémica" id="206" name="Google Shape;20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7564" y="1610373"/>
            <a:ext cx="3418228" cy="1922753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4"/>
          <p:cNvSpPr txBox="1"/>
          <p:nvPr/>
        </p:nvSpPr>
        <p:spPr>
          <a:xfrm>
            <a:off x="545564" y="4215834"/>
            <a:ext cx="4572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4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Grupos de 4 - cada grupo elige un caso y expone en 2 minutos las consecuencias.</a:t>
            </a:r>
            <a:endParaRPr b="0" i="0" sz="14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5"/>
          <p:cNvSpPr txBox="1"/>
          <p:nvPr/>
        </p:nvSpPr>
        <p:spPr>
          <a:xfrm>
            <a:off x="480949" y="141788"/>
            <a:ext cx="552466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¿Qué vamos a aprender?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" name="Google Shape;214;p15"/>
          <p:cNvSpPr txBox="1"/>
          <p:nvPr/>
        </p:nvSpPr>
        <p:spPr>
          <a:xfrm>
            <a:off x="385202" y="1022772"/>
            <a:ext cx="4675118" cy="24283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Modelar bases de datos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Bases de datos </a:t>
            </a:r>
            <a:r>
              <a:rPr b="1" i="0" lang="es-MX" sz="2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relacionales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SQL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Integridad y consistencia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Transacciones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Seguridad y roles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XML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Normalización</a:t>
            </a:r>
            <a:endParaRPr/>
          </a:p>
        </p:txBody>
      </p:sp>
      <p:pic>
        <p:nvPicPr>
          <p:cNvPr id="215" name="Google Shape;21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1226" y="293916"/>
            <a:ext cx="4165314" cy="47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5"/>
          <p:cNvSpPr txBox="1"/>
          <p:nvPr/>
        </p:nvSpPr>
        <p:spPr>
          <a:xfrm>
            <a:off x="40500" y="3716559"/>
            <a:ext cx="4572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4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Al final del curso van a ser capaces de entender esto,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4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Y más…</a:t>
            </a:r>
            <a:endParaRPr b="0" i="0" sz="14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17" name="Google Shape;217;p15"/>
          <p:cNvCxnSpPr/>
          <p:nvPr/>
        </p:nvCxnSpPr>
        <p:spPr>
          <a:xfrm>
            <a:off x="4428184" y="3865660"/>
            <a:ext cx="368632" cy="0"/>
          </a:xfrm>
          <a:prstGeom prst="straightConnector1">
            <a:avLst/>
          </a:prstGeom>
          <a:noFill/>
          <a:ln cap="flat" cmpd="sng" w="9525">
            <a:solidFill>
              <a:srgbClr val="3B7FF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6"/>
          <p:cNvSpPr txBox="1"/>
          <p:nvPr/>
        </p:nvSpPr>
        <p:spPr>
          <a:xfrm>
            <a:off x="480948" y="141788"/>
            <a:ext cx="7327357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¿Qué roles en TI dependen de saber </a:t>
            </a:r>
            <a:r>
              <a:rPr b="1" lang="es-MX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MYSD</a:t>
            </a: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? 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24" name="Google Shape;224;p16"/>
          <p:cNvGraphicFramePr/>
          <p:nvPr/>
        </p:nvGraphicFramePr>
        <p:xfrm>
          <a:off x="480948" y="92751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{4A1B8B07-A093-40B5-A7F2-784BB1C47F38}</a:tableStyleId>
              </a:tblPr>
              <a:tblGrid>
                <a:gridCol w="2797500"/>
                <a:gridCol w="2797500"/>
                <a:gridCol w="2797500"/>
              </a:tblGrid>
              <a:tr h="281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 u="none" cap="none" strike="noStrike">
                          <a:solidFill>
                            <a:srgbClr val="FF0000"/>
                          </a:solidFill>
                        </a:rPr>
                        <a:t>Rol</a:t>
                      </a:r>
                      <a:endParaRPr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 u="none" cap="none" strike="noStrike">
                          <a:solidFill>
                            <a:srgbClr val="FF0000"/>
                          </a:solidFill>
                        </a:rPr>
                        <a:t>Sueldo Promedio COP/mes</a:t>
                      </a:r>
                      <a:endParaRPr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 u="none" cap="none" strike="noStrike">
                          <a:solidFill>
                            <a:srgbClr val="FF0000"/>
                          </a:solidFill>
                        </a:rPr>
                        <a:t>Aproximado USD/mes</a:t>
                      </a:r>
                      <a:endParaRPr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 u="none" cap="none" strike="noStrike"/>
                        <a:t>Software Engineer</a:t>
                      </a:r>
                      <a:endParaRPr sz="1000" u="none" cap="none" strike="noStrike"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u="none" cap="none" strike="noStrike"/>
                        <a:t>8 000 000</a:t>
                      </a:r>
                      <a:endParaRPr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 u="none" cap="none" strike="noStrike"/>
                        <a:t>2 105 USD</a:t>
                      </a:r>
                      <a:endParaRPr sz="1000" u="none" cap="none" strike="noStrike"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 u="none" cap="none" strike="noStrike"/>
                        <a:t>Back-end Developer</a:t>
                      </a:r>
                      <a:endParaRPr sz="1000" u="none" cap="none" strike="noStrike"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u="none" cap="none" strike="noStrike"/>
                        <a:t>7 760 000</a:t>
                      </a:r>
                      <a:endParaRPr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 u="none" cap="none" strike="noStrike"/>
                        <a:t>2 042 USD</a:t>
                      </a:r>
                      <a:endParaRPr sz="1000" u="none" cap="none" strike="noStrike"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 u="none" cap="none" strike="noStrike"/>
                        <a:t>Full-Stack Developer</a:t>
                      </a:r>
                      <a:endParaRPr sz="1000" u="none" cap="none" strike="noStrike"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u="none" cap="none" strike="noStrike"/>
                        <a:t>5 000 000</a:t>
                      </a:r>
                      <a:endParaRPr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 u="none" cap="none" strike="noStrike"/>
                        <a:t>1 316 USD</a:t>
                      </a:r>
                      <a:endParaRPr sz="1000" u="none" cap="none" strike="noStrike"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 u="none" cap="none" strike="noStrike"/>
                        <a:t>Software Architect</a:t>
                      </a:r>
                      <a:endParaRPr sz="1000" u="none" cap="none" strike="noStrike"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u="none" cap="none" strike="noStrike"/>
                        <a:t>16 000 000</a:t>
                      </a:r>
                      <a:endParaRPr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 u="none" cap="none" strike="noStrike"/>
                        <a:t>4 210 USD</a:t>
                      </a:r>
                      <a:endParaRPr sz="1000" u="none" cap="none" strike="noStrike"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 u="none" cap="none" strike="noStrike"/>
                        <a:t>DBA (Database Administrator)</a:t>
                      </a:r>
                      <a:endParaRPr sz="1000" u="none" cap="none" strike="noStrike"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u="none" cap="none" strike="noStrike"/>
                        <a:t>5 500 000</a:t>
                      </a:r>
                      <a:endParaRPr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 u="none" cap="none" strike="noStrike"/>
                        <a:t>1 447 USD</a:t>
                      </a:r>
                      <a:endParaRPr sz="1000" u="none" cap="none" strike="noStrike"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 u="none" cap="none" strike="noStrike"/>
                        <a:t>Security Analyst</a:t>
                      </a:r>
                      <a:endParaRPr sz="1000" u="none" cap="none" strike="noStrike"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u="none" cap="none" strike="noStrike"/>
                        <a:t>6 800 000</a:t>
                      </a:r>
                      <a:endParaRPr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 u="none" cap="none" strike="noStrike"/>
                        <a:t>1 789 USD</a:t>
                      </a:r>
                      <a:endParaRPr sz="1000" u="none" cap="none" strike="noStrike"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 u="none" cap="none" strike="noStrike"/>
                        <a:t>Data Analyst</a:t>
                      </a:r>
                      <a:endParaRPr sz="1000" u="none" cap="none" strike="noStrike"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u="none" cap="none" strike="noStrike"/>
                        <a:t>4 000 000</a:t>
                      </a:r>
                      <a:endParaRPr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 u="none" cap="none" strike="noStrike"/>
                        <a:t>1 053 USD</a:t>
                      </a:r>
                      <a:endParaRPr sz="1000" u="none" cap="none" strike="noStrike"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 u="none" cap="none" strike="noStrike"/>
                        <a:t>Business Intelligence Analyst</a:t>
                      </a:r>
                      <a:endParaRPr sz="1000" u="none" cap="none" strike="noStrike"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u="none" cap="none" strike="noStrike"/>
                        <a:t>5 000 000</a:t>
                      </a:r>
                      <a:endParaRPr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 u="none" cap="none" strike="noStrike"/>
                        <a:t>1 316 USD</a:t>
                      </a:r>
                      <a:endParaRPr sz="1000" u="none" cap="none" strike="noStrike"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 u="none" cap="none" strike="noStrike"/>
                        <a:t>Data Scientist</a:t>
                      </a:r>
                      <a:endParaRPr sz="1000" u="none" cap="none" strike="noStrike"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u="none" cap="none" strike="noStrike"/>
                        <a:t>7 500 000</a:t>
                      </a:r>
                      <a:endParaRPr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 u="none" cap="none" strike="noStrike"/>
                        <a:t>1 976 USD</a:t>
                      </a:r>
                      <a:endParaRPr sz="1000" u="none" cap="none" strike="noStrike"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 u="none" cap="none" strike="noStrike"/>
                        <a:t>Data Engineer</a:t>
                      </a:r>
                      <a:endParaRPr sz="1000" u="none" cap="none" strike="noStrike"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u="none" cap="none" strike="noStrike"/>
                        <a:t>8 000 000</a:t>
                      </a:r>
                      <a:endParaRPr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 u="none" cap="none" strike="noStrike"/>
                        <a:t>2 105 USD</a:t>
                      </a:r>
                      <a:endParaRPr sz="1000" u="none" cap="none" strike="noStrike"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 u="none" cap="none" strike="noStrike"/>
                        <a:t>Machine Learning Engineer</a:t>
                      </a:r>
                      <a:endParaRPr sz="1000" u="none" cap="none" strike="noStrike"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u="none" cap="none" strike="noStrike"/>
                        <a:t>7 500 000</a:t>
                      </a:r>
                      <a:endParaRPr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 u="none" cap="none" strike="noStrike"/>
                        <a:t>1 976 USD</a:t>
                      </a:r>
                      <a:endParaRPr sz="1000" u="none" cap="none" strike="noStrike"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 u="none" cap="none" strike="noStrike"/>
                        <a:t>DevOps Engineer</a:t>
                      </a:r>
                      <a:endParaRPr sz="1000" u="none" cap="none" strike="noStrike"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u="none" cap="none" strike="noStrike"/>
                        <a:t>9 000 000</a:t>
                      </a:r>
                      <a:endParaRPr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 u="none" cap="none" strike="noStrike"/>
                        <a:t>2 105 USD</a:t>
                      </a:r>
                      <a:endParaRPr sz="1000" u="none" cap="none" strike="noStrike"/>
                    </a:p>
                  </a:txBody>
                  <a:tcPr marT="34175" marB="34175" marR="68325" marL="68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5" name="Google Shape;225;p16"/>
          <p:cNvSpPr txBox="1"/>
          <p:nvPr/>
        </p:nvSpPr>
        <p:spPr>
          <a:xfrm>
            <a:off x="4301481" y="4654228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4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Fuente: Glassdoor</a:t>
            </a:r>
            <a:endParaRPr b="0" i="0" sz="14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376ee1964_0_7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36376ee1964_0_7"/>
          <p:cNvSpPr txBox="1"/>
          <p:nvPr/>
        </p:nvSpPr>
        <p:spPr>
          <a:xfrm>
            <a:off x="480949" y="141788"/>
            <a:ext cx="552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MX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Foro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2" name="Google Shape;232;g36376ee1964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413" y="1482888"/>
            <a:ext cx="8211187" cy="2654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42deb0da3_1_0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3642deb0da3_1_0"/>
          <p:cNvSpPr txBox="1"/>
          <p:nvPr/>
        </p:nvSpPr>
        <p:spPr>
          <a:xfrm>
            <a:off x="480949" y="141788"/>
            <a:ext cx="552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Canal de Slack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9" name="Google Shape;239;g3642deb0da3_1_0"/>
          <p:cNvSpPr txBox="1"/>
          <p:nvPr/>
        </p:nvSpPr>
        <p:spPr>
          <a:xfrm>
            <a:off x="748150" y="1657852"/>
            <a:ext cx="3775200" cy="1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MX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Unirse al canal #</a:t>
            </a:r>
            <a:r>
              <a:rPr b="1" lang="es-MX" sz="2100">
                <a:solidFill>
                  <a:srgbClr val="1D1C1D"/>
                </a:solidFill>
                <a:highlight>
                  <a:srgbClr val="FFFFFF"/>
                </a:highlight>
              </a:rPr>
              <a:t>mysd--2025-2</a:t>
            </a:r>
            <a:endParaRPr b="1" sz="210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roxima Nova"/>
              <a:buChar char="•"/>
            </a:pPr>
            <a:r>
              <a:rPr lang="es-MX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Unirse con el </a:t>
            </a:r>
            <a:r>
              <a:rPr b="1" lang="es-MX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correo institucional</a:t>
            </a:r>
            <a:endParaRPr b="1"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0" name="Google Shape;240;g3642deb0da3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800" y="458950"/>
            <a:ext cx="4148949" cy="414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 txBox="1"/>
          <p:nvPr/>
        </p:nvSpPr>
        <p:spPr>
          <a:xfrm>
            <a:off x="480949" y="141788"/>
            <a:ext cx="484267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Presentación del profesor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67;p2"/>
          <p:cNvSpPr txBox="1"/>
          <p:nvPr/>
        </p:nvSpPr>
        <p:spPr>
          <a:xfrm>
            <a:off x="284664" y="1242202"/>
            <a:ext cx="5005451" cy="10517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MX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Juan Sebastián Frásica Galeano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Ingeniero de Sistemas de la Escuela Colombiana de Ingeniería Julio Garavito (2021)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4 años de experiencia en el sector TI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284664" y="3056359"/>
            <a:ext cx="457200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MX" sz="1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Experiencia laboral: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Char char="●"/>
            </a:pPr>
            <a:r>
              <a:rPr b="0" i="0" lang="es-MX" sz="1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Software Engineer - Mercado Libre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None/>
            </a:pPr>
            <a:r>
              <a:t/>
            </a:r>
            <a:endParaRPr b="0" i="0" sz="1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Char char="●"/>
            </a:pPr>
            <a:r>
              <a:rPr b="0" i="0" lang="es-MX" sz="1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Java Developer – Globant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None/>
            </a:pPr>
            <a:r>
              <a:t/>
            </a:r>
            <a:endParaRPr b="0" i="0" sz="1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Char char="●"/>
            </a:pPr>
            <a:r>
              <a:rPr b="0" i="0" lang="es-MX" sz="1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Junior Engineer - NTT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8924" y="2464496"/>
            <a:ext cx="996983" cy="7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7753" y="2935695"/>
            <a:ext cx="828027" cy="520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62383" y="3273165"/>
            <a:ext cx="1028601" cy="536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08482" y="4023650"/>
            <a:ext cx="835407" cy="835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57678" y="3804096"/>
            <a:ext cx="564718" cy="564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66593" y="3752344"/>
            <a:ext cx="919187" cy="344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29343" y="4328750"/>
            <a:ext cx="747938" cy="2851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de perfil" id="76" name="Google Shape;76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92297" y="141788"/>
            <a:ext cx="2152140" cy="215214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" name="Google Shape;77;p2"/>
          <p:cNvSpPr txBox="1"/>
          <p:nvPr/>
        </p:nvSpPr>
        <p:spPr>
          <a:xfrm>
            <a:off x="5916981" y="2463463"/>
            <a:ext cx="3033846" cy="23220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MX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Contacto: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sng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juan.frasica@escuelaing.edu.co</a:t>
            </a:r>
            <a:endParaRPr b="0" i="0" sz="1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Vía email o Teams</a:t>
            </a:r>
            <a:endParaRPr b="0" i="0" sz="1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Pilas!, no confundir con mi correo de estudiante: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400" u="none" cap="none" strike="sng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juan.frasica@mail.escuelaing.edu.co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333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"/>
          <p:cNvSpPr txBox="1"/>
          <p:nvPr/>
        </p:nvSpPr>
        <p:spPr>
          <a:xfrm>
            <a:off x="3457150" y="2256900"/>
            <a:ext cx="5430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MX" sz="3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Thanks </a:t>
            </a:r>
            <a:r>
              <a:rPr b="0" i="0" lang="es-MX" sz="3300" u="none" cap="none" strike="noStrike">
                <a:solidFill>
                  <a:srgbClr val="FFDB15"/>
                </a:solidFill>
                <a:latin typeface="Proxima Nova"/>
                <a:ea typeface="Proxima Nova"/>
                <a:cs typeface="Proxima Nova"/>
                <a:sym typeface="Proxima Nova"/>
              </a:rPr>
              <a:t>;)</a:t>
            </a:r>
            <a:endParaRPr b="0" i="0" sz="3300" u="none" cap="none" strike="noStrike">
              <a:solidFill>
                <a:srgbClr val="FFDB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32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"/>
          <p:cNvSpPr txBox="1"/>
          <p:nvPr/>
        </p:nvSpPr>
        <p:spPr>
          <a:xfrm>
            <a:off x="395650" y="991900"/>
            <a:ext cx="5348700" cy="3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s-MX" sz="16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Nombre y apellido preferido</a:t>
            </a:r>
            <a:endParaRPr b="0" i="0" sz="16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Proxima Nova"/>
              <a:buChar char="•"/>
            </a:pPr>
            <a:r>
              <a:rPr lang="es-MX" sz="16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Semestre</a:t>
            </a:r>
            <a:endParaRPr sz="16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s-MX" sz="16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Edad</a:t>
            </a:r>
            <a:endParaRPr sz="1600"/>
          </a:p>
          <a:p>
            <a:pPr indent="-355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s-MX" sz="16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¿De dónde eres? y ¿dónde vives?</a:t>
            </a:r>
            <a:endParaRPr sz="1600"/>
          </a:p>
          <a:p>
            <a:pPr indent="-355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s-MX" sz="16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Asignatura favorita hasta ahora en la carrera</a:t>
            </a:r>
            <a:endParaRPr sz="1600"/>
          </a:p>
          <a:p>
            <a:pPr indent="-355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s-MX" sz="16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Asignatura menos favorita hasta ahora en la carrera</a:t>
            </a:r>
            <a:endParaRPr sz="1600"/>
          </a:p>
          <a:p>
            <a:pPr indent="-355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s-MX" sz="16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Asignatura que te ha parecido más difícil</a:t>
            </a:r>
            <a:endParaRPr sz="1600"/>
          </a:p>
          <a:p>
            <a:pPr indent="-355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s-MX" sz="16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¿Qué área de la Ingeniería de Sistemas te llama la atención?</a:t>
            </a:r>
            <a:endParaRPr sz="1600"/>
          </a:p>
          <a:p>
            <a:pPr indent="-355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s-MX" sz="16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¿En qué área te sientes más fuerte? ¿lógica o programación?</a:t>
            </a:r>
            <a:endParaRPr sz="1600"/>
          </a:p>
          <a:p>
            <a:pPr indent="-355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s-MX" sz="16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Dato random/curioso sobre ti</a:t>
            </a:r>
            <a:endParaRPr sz="1600"/>
          </a:p>
          <a:p>
            <a:pPr indent="-355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s-MX" sz="16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Artista musical favorit@</a:t>
            </a:r>
            <a:endParaRPr sz="1600"/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4" name="Google Shape;8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7426" y="1126643"/>
            <a:ext cx="3040918" cy="304091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"/>
          <p:cNvSpPr txBox="1"/>
          <p:nvPr/>
        </p:nvSpPr>
        <p:spPr>
          <a:xfrm>
            <a:off x="6700014" y="387979"/>
            <a:ext cx="130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Link ruleta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-MX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"/>
          <p:cNvSpPr txBox="1"/>
          <p:nvPr/>
        </p:nvSpPr>
        <p:spPr>
          <a:xfrm>
            <a:off x="480949" y="141788"/>
            <a:ext cx="5469832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Presentación de los estudiantes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 txBox="1"/>
          <p:nvPr/>
        </p:nvSpPr>
        <p:spPr>
          <a:xfrm>
            <a:off x="480949" y="141788"/>
            <a:ext cx="552466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Reglas del juego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" name="Google Shape;93;p4"/>
          <p:cNvSpPr txBox="1"/>
          <p:nvPr/>
        </p:nvSpPr>
        <p:spPr>
          <a:xfrm>
            <a:off x="375627" y="1176661"/>
            <a:ext cx="2812804" cy="18777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2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Laboratorios: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6 labs durante todo el semestre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Semanas impares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Empiezan en la semana 3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La profesora es María Irma Díaz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Tienen que sustentar cada lab con el monitor (En el B0)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Agendan la sustentación con el </a:t>
            </a:r>
            <a:r>
              <a:rPr b="1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monitor</a:t>
            </a:r>
            <a:r>
              <a:rPr b="0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en Moodle</a:t>
            </a:r>
            <a:endParaRPr/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" name="Google Shape;94;p4"/>
          <p:cNvSpPr txBox="1"/>
          <p:nvPr/>
        </p:nvSpPr>
        <p:spPr>
          <a:xfrm>
            <a:off x="5544223" y="210600"/>
            <a:ext cx="3224150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Todas las entregas son en </a:t>
            </a:r>
            <a:r>
              <a:rPr b="1" i="0" lang="es-MX" sz="14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parejas</a:t>
            </a:r>
            <a:r>
              <a:rPr b="0" i="0" lang="es-MX" sz="14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Para la clase #2 ya deben tener escogida la pareja con la que trabajarán</a:t>
            </a:r>
            <a:endParaRPr/>
          </a:p>
        </p:txBody>
      </p:sp>
      <p:sp>
        <p:nvSpPr>
          <p:cNvPr id="95" name="Google Shape;95;p4"/>
          <p:cNvSpPr txBox="1"/>
          <p:nvPr/>
        </p:nvSpPr>
        <p:spPr>
          <a:xfrm>
            <a:off x="375627" y="3119464"/>
            <a:ext cx="2812804" cy="17876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2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Quiz: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Quiz de la lectura del libro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Empezamos el quiz 10 min luego de que empieza la clase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Duración de 10 min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Mejor quiz de cada clase </a:t>
            </a:r>
            <a:r>
              <a:rPr b="0" i="0" lang="es-MX" sz="12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+0,1 </a:t>
            </a:r>
            <a:r>
              <a:rPr b="0" i="0" lang="es-MX" sz="12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en el parcial del tercio</a:t>
            </a:r>
            <a:endParaRPr/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3521674" y="2080590"/>
            <a:ext cx="4575379" cy="18777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2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Proyecto: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Tema libre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Sustentaciones con el </a:t>
            </a:r>
            <a:r>
              <a:rPr b="1" i="0" lang="es-MX" sz="12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profesor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MX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Elegir horario de las </a:t>
            </a:r>
            <a:r>
              <a:rPr b="0" i="0" lang="es-MX" sz="12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sustentaciones vía Moodle</a:t>
            </a:r>
            <a:endParaRPr b="0" i="0" sz="12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Proxima Nova"/>
              <a:buChar char="•"/>
            </a:pPr>
            <a:r>
              <a:rPr lang="es-MX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Es </a:t>
            </a:r>
            <a:r>
              <a:rPr b="1" lang="es-MX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responsabilidad </a:t>
            </a:r>
            <a:r>
              <a:rPr lang="es-MX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de los estudiantes agendar vía </a:t>
            </a:r>
            <a:r>
              <a:rPr b="1" lang="es-MX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Teams </a:t>
            </a:r>
            <a:r>
              <a:rPr lang="es-MX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la reunión de la sustentación en el </a:t>
            </a:r>
            <a:r>
              <a:rPr b="1" lang="es-MX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calendario</a:t>
            </a:r>
            <a:r>
              <a:rPr lang="es-MX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2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Proxima Nova"/>
              <a:buChar char="•"/>
            </a:pPr>
            <a:r>
              <a:rPr lang="es-MX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Deben agendar según la fecha y hora elegida en Moodle.</a:t>
            </a:r>
            <a:endParaRPr sz="12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Proxima Nova"/>
              <a:buChar char="•"/>
            </a:pPr>
            <a:r>
              <a:rPr lang="es-MX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Si no agendan en el calendario, no habrá sustentación</a:t>
            </a:r>
            <a:endParaRPr sz="12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4"/>
          <p:cNvSpPr txBox="1"/>
          <p:nvPr/>
        </p:nvSpPr>
        <p:spPr>
          <a:xfrm>
            <a:off x="3521674" y="1185189"/>
            <a:ext cx="2812804" cy="6155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2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Autoestudios: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Semanas pares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Entrega en Moodle</a:t>
            </a:r>
            <a:endParaRPr/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"/>
          <p:cNvSpPr txBox="1"/>
          <p:nvPr/>
        </p:nvSpPr>
        <p:spPr>
          <a:xfrm>
            <a:off x="480949" y="141788"/>
            <a:ext cx="552466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Porcentajes de evaluación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" name="Google Shape;104;p5"/>
          <p:cNvSpPr txBox="1"/>
          <p:nvPr/>
        </p:nvSpPr>
        <p:spPr>
          <a:xfrm>
            <a:off x="640723" y="1171925"/>
            <a:ext cx="4898400" cy="31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r>
              <a:rPr b="0" i="0" lang="es-MX" sz="2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% </a:t>
            </a:r>
            <a:r>
              <a:rPr lang="es-MX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primer tercio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r>
              <a:rPr b="0" i="0" lang="es-MX" sz="2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% </a:t>
            </a:r>
            <a:r>
              <a:rPr lang="es-MX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segundo tercio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32</a:t>
            </a:r>
            <a:r>
              <a:rPr b="0" i="0" lang="es-MX" sz="2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% </a:t>
            </a:r>
            <a:r>
              <a:rPr lang="es-MX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tercer tercio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20% proyecto </a:t>
            </a:r>
            <a:r>
              <a:rPr lang="es-MX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(una nota por tercio)</a:t>
            </a:r>
            <a:endParaRPr b="0" i="0" sz="24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5" name="Google Shape;10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675" y="909697"/>
            <a:ext cx="3737925" cy="22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640d79e506_0_0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3640d79e506_0_0"/>
          <p:cNvSpPr txBox="1"/>
          <p:nvPr/>
        </p:nvSpPr>
        <p:spPr>
          <a:xfrm>
            <a:off x="495975" y="136800"/>
            <a:ext cx="612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Porcentajes de evaluación por tercio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12;g3640d79e506_0_0"/>
          <p:cNvSpPr txBox="1"/>
          <p:nvPr/>
        </p:nvSpPr>
        <p:spPr>
          <a:xfrm>
            <a:off x="926181" y="1061762"/>
            <a:ext cx="3775200" cy="31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r>
              <a:rPr b="0" i="0" lang="es-MX" sz="2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0% parcial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s-MX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b="0" i="0" lang="es-MX" sz="2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% quiz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s-MX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b="0" i="0" lang="es-MX" sz="2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% laboratorios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" name="Google Shape;113;g3640d79e506_0_0"/>
          <p:cNvSpPr txBox="1"/>
          <p:nvPr/>
        </p:nvSpPr>
        <p:spPr>
          <a:xfrm>
            <a:off x="1347476" y="1467897"/>
            <a:ext cx="37752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2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Semana 6 y semana 11 (En horario de lab)</a:t>
            </a:r>
            <a:endParaRPr/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" name="Google Shape;114;g3640d79e506_0_0"/>
          <p:cNvSpPr txBox="1"/>
          <p:nvPr/>
        </p:nvSpPr>
        <p:spPr>
          <a:xfrm>
            <a:off x="1347476" y="3257598"/>
            <a:ext cx="37752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2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Bono +0,5 – Maratón HacerRank SQL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2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Inicio: semana 2 – Cierre: semana 6</a:t>
            </a:r>
            <a:endParaRPr/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6"/>
          <p:cNvSpPr txBox="1"/>
          <p:nvPr/>
        </p:nvSpPr>
        <p:spPr>
          <a:xfrm>
            <a:off x="480949" y="141788"/>
            <a:ext cx="552466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Canal de Slack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" name="Google Shape;121;p6"/>
          <p:cNvSpPr txBox="1"/>
          <p:nvPr/>
        </p:nvSpPr>
        <p:spPr>
          <a:xfrm>
            <a:off x="748150" y="1657852"/>
            <a:ext cx="3775079" cy="15099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s-MX" sz="2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Anuncios parroquiales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s-MX" sz="2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Algunas pistas ;)</a:t>
            </a:r>
            <a:endParaRPr b="0" i="0" sz="2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roxima Nova"/>
              <a:buChar char="•"/>
            </a:pPr>
            <a:r>
              <a:rPr lang="es-MX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Unirse con el </a:t>
            </a:r>
            <a:r>
              <a:rPr b="1" lang="es-MX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correo institucional</a:t>
            </a:r>
            <a:endParaRPr b="1"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2" name="Google Shape;12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800" y="458950"/>
            <a:ext cx="4148949" cy="414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7"/>
          <p:cNvSpPr txBox="1"/>
          <p:nvPr/>
        </p:nvSpPr>
        <p:spPr>
          <a:xfrm>
            <a:off x="480949" y="141788"/>
            <a:ext cx="552466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Herramientas IA Gen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" name="Google Shape;129;p7"/>
          <p:cNvSpPr txBox="1"/>
          <p:nvPr/>
        </p:nvSpPr>
        <p:spPr>
          <a:xfrm>
            <a:off x="366052" y="1018844"/>
            <a:ext cx="5713990" cy="728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2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Posibles usos: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Consultar sobre teorías, metodologías, lenguajes y herramientas.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Enriquecer sus ideas. </a:t>
            </a:r>
            <a:endParaRPr/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0" name="Google Shape;13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5486" y="1144262"/>
            <a:ext cx="1639312" cy="477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epSeek: La revolución de la IA en eficiencia energética y código abierto  | PNAV" id="131" name="Google Shape;13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9475" y="1842577"/>
            <a:ext cx="1805821" cy="1203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5486" y="3219726"/>
            <a:ext cx="1864226" cy="68976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7"/>
          <p:cNvSpPr txBox="1"/>
          <p:nvPr/>
        </p:nvSpPr>
        <p:spPr>
          <a:xfrm>
            <a:off x="366052" y="1891038"/>
            <a:ext cx="5713990" cy="19691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2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Uso transparente: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El contenido generado, como cualquier contenido no propio, debe referenciarse.</a:t>
            </a:r>
            <a:endParaRPr/>
          </a:p>
          <a:p>
            <a:pPr indent="-342900" lvl="8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Si el contenido es tomado directamente del generador, debe </a:t>
            </a:r>
            <a:r>
              <a:rPr b="1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citarse entre comillas</a:t>
            </a:r>
            <a:r>
              <a:rPr b="0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indicando la herramienta.</a:t>
            </a:r>
            <a:endParaRPr/>
          </a:p>
          <a:p>
            <a:pPr indent="-342900" lvl="8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Si se consultó contenido para generar contenido original, debe indicar el propósito y la herramienta.</a:t>
            </a:r>
            <a:endParaRPr/>
          </a:p>
          <a:p>
            <a:pPr indent="-342900" lvl="8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Las citas en un trabajo </a:t>
            </a:r>
            <a:r>
              <a:rPr b="1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</a:t>
            </a:r>
            <a:r>
              <a:rPr b="0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deben superar el </a:t>
            </a:r>
            <a:r>
              <a:rPr b="1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10%</a:t>
            </a:r>
            <a:r>
              <a:rPr b="0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del contenido.</a:t>
            </a:r>
            <a:endParaRPr/>
          </a:p>
          <a:p>
            <a:pPr indent="-342900" lvl="8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Consultar estándar de referencias</a:t>
            </a:r>
            <a:endParaRPr b="1" i="0" sz="12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" name="Google Shape;134;p7"/>
          <p:cNvSpPr txBox="1"/>
          <p:nvPr/>
        </p:nvSpPr>
        <p:spPr>
          <a:xfrm>
            <a:off x="386288" y="3909490"/>
            <a:ext cx="5713990" cy="728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2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Uso responsable: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El contenido generado puede tener alucinaciones y </a:t>
            </a:r>
            <a:r>
              <a:rPr b="1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sesgos</a:t>
            </a:r>
            <a:r>
              <a:rPr b="0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Contrastar la </a:t>
            </a:r>
            <a:r>
              <a:rPr b="1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veracidad</a:t>
            </a:r>
            <a:r>
              <a:rPr b="0" i="0" lang="es-MX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del contenido con mecanismos confiables. </a:t>
            </a:r>
            <a:endParaRPr b="1" i="0" sz="12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" name="Google Shape;135;p7"/>
          <p:cNvSpPr txBox="1"/>
          <p:nvPr/>
        </p:nvSpPr>
        <p:spPr>
          <a:xfrm>
            <a:off x="5493180" y="95822"/>
            <a:ext cx="32241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Tenemos una herramienta que detecta IA y plagio ;)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/>
          <p:nvPr/>
        </p:nvSpPr>
        <p:spPr>
          <a:xfrm>
            <a:off x="0" y="210600"/>
            <a:ext cx="81000" cy="477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480949" y="141788"/>
            <a:ext cx="5524668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Prácticas XP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796800" y="1742045"/>
            <a:ext cx="3775200" cy="28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¿Voluntarios?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4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+0,5 </a:t>
            </a:r>
            <a:r>
              <a:rPr b="0" i="0" lang="es-MX" sz="2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en </a:t>
            </a:r>
            <a:r>
              <a:rPr lang="es-MX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labs</a:t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L2 - BarreraNovoa</a:t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L4 - MoraRoa</a:t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L5 - GaitanSanchez</a:t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3" name="Google Shape;14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3229" y="0"/>
            <a:ext cx="404401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